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81813" cy="9296400"/>
  <p:embeddedFontLst>
    <p:embeddedFont>
      <p:font typeface="Century Gothic" panose="020B0502020202020204" pitchFamily="34" charset="0"/>
      <p:regular r:id="rId12"/>
      <p:bold r:id="rId13"/>
      <p:italic r:id="rId14"/>
      <p:boldItalic r:id="rId15"/>
    </p:embeddedFont>
    <p:embeddedFont>
      <p:font typeface="Garamond" panose="02020404030301010803" pitchFamily="18" charset="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4" roundtripDataSignature="AMtx7mg+jv9UNRC4yEBEi0EE7X5f4K+mD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941E69C-48CE-4D12-8D4F-3DD844FD4AE8}">
  <a:tblStyle styleId="{2941E69C-48CE-4D12-8D4F-3DD844FD4AE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746"/>
    <p:restoredTop sz="94720"/>
  </p:normalViewPr>
  <p:slideViewPr>
    <p:cSldViewPr snapToGrid="0">
      <p:cViewPr varScale="1">
        <p:scale>
          <a:sx n="101" d="100"/>
          <a:sy n="101" d="100"/>
        </p:scale>
        <p:origin x="121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82119" cy="466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25" tIns="46200" rIns="92425" bIns="462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98102" y="0"/>
            <a:ext cx="2982119" cy="466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25" tIns="46200" rIns="92425" bIns="462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540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8182" y="4473892"/>
            <a:ext cx="550545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25" tIns="46200" rIns="92425" bIns="462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829967"/>
            <a:ext cx="2982119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25" tIns="46200" rIns="92425" bIns="462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98102" y="8829967"/>
            <a:ext cx="2982119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25" tIns="46200" rIns="92425" bIns="462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sz="1200" b="0" i="0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" name="Google Shape;35;p1:notes"/>
          <p:cNvSpPr txBox="1">
            <a:spLocks noGrp="1"/>
          </p:cNvSpPr>
          <p:nvPr>
            <p:ph type="body" idx="1"/>
          </p:nvPr>
        </p:nvSpPr>
        <p:spPr>
          <a:xfrm>
            <a:off x="688182" y="4473892"/>
            <a:ext cx="550545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25" tIns="46200" rIns="92425" bIns="46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6" name="Google Shape;36;p1:notes"/>
          <p:cNvSpPr txBox="1">
            <a:spLocks noGrp="1"/>
          </p:cNvSpPr>
          <p:nvPr>
            <p:ph type="sldNum" idx="12"/>
          </p:nvPr>
        </p:nvSpPr>
        <p:spPr>
          <a:xfrm>
            <a:off x="3898102" y="8829967"/>
            <a:ext cx="2982119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25" tIns="46200" rIns="92425" bIns="462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:notes"/>
          <p:cNvSpPr txBox="1">
            <a:spLocks noGrp="1"/>
          </p:cNvSpPr>
          <p:nvPr>
            <p:ph type="body" idx="1"/>
          </p:nvPr>
        </p:nvSpPr>
        <p:spPr>
          <a:xfrm>
            <a:off x="688182" y="4473892"/>
            <a:ext cx="5505450" cy="3660458"/>
          </a:xfrm>
          <a:prstGeom prst="rect">
            <a:avLst/>
          </a:prstGeom>
        </p:spPr>
        <p:txBody>
          <a:bodyPr spcFirstLastPara="1" wrap="square" lIns="92425" tIns="46200" rIns="92425" bIns="46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4" name="Google Shape;4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3:notes"/>
          <p:cNvSpPr txBox="1">
            <a:spLocks noGrp="1"/>
          </p:cNvSpPr>
          <p:nvPr>
            <p:ph type="body" idx="1"/>
          </p:nvPr>
        </p:nvSpPr>
        <p:spPr>
          <a:xfrm>
            <a:off x="688182" y="4473892"/>
            <a:ext cx="550545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25" tIns="46200" rIns="92425" bIns="46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5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4:notes"/>
          <p:cNvSpPr txBox="1">
            <a:spLocks noGrp="1"/>
          </p:cNvSpPr>
          <p:nvPr>
            <p:ph type="body" idx="1"/>
          </p:nvPr>
        </p:nvSpPr>
        <p:spPr>
          <a:xfrm>
            <a:off x="688805" y="4473575"/>
            <a:ext cx="5504246" cy="3660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625" tIns="45300" rIns="90625" bIns="453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6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3713" cy="31353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:notes"/>
          <p:cNvSpPr txBox="1">
            <a:spLocks noGrp="1"/>
          </p:cNvSpPr>
          <p:nvPr>
            <p:ph type="body" idx="1"/>
          </p:nvPr>
        </p:nvSpPr>
        <p:spPr>
          <a:xfrm>
            <a:off x="688182" y="4473892"/>
            <a:ext cx="550545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25" tIns="46200" rIns="92425" bIns="46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7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6:notes"/>
          <p:cNvSpPr txBox="1">
            <a:spLocks noGrp="1"/>
          </p:cNvSpPr>
          <p:nvPr>
            <p:ph type="body" idx="1"/>
          </p:nvPr>
        </p:nvSpPr>
        <p:spPr>
          <a:xfrm>
            <a:off x="688805" y="4473575"/>
            <a:ext cx="5504246" cy="3660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625" tIns="45300" rIns="90625" bIns="453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9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3713" cy="31353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7:notes"/>
          <p:cNvSpPr txBox="1">
            <a:spLocks noGrp="1"/>
          </p:cNvSpPr>
          <p:nvPr>
            <p:ph type="body" idx="1"/>
          </p:nvPr>
        </p:nvSpPr>
        <p:spPr>
          <a:xfrm>
            <a:off x="688182" y="4473892"/>
            <a:ext cx="550545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25" tIns="46200" rIns="92425" bIns="46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3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8:notes"/>
          <p:cNvSpPr txBox="1">
            <a:spLocks noGrp="1"/>
          </p:cNvSpPr>
          <p:nvPr>
            <p:ph type="body" idx="1"/>
          </p:nvPr>
        </p:nvSpPr>
        <p:spPr>
          <a:xfrm>
            <a:off x="688182" y="4473892"/>
            <a:ext cx="550545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25" tIns="46200" rIns="92425" bIns="46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7" name="Google Shape;14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8182" y="4473892"/>
            <a:ext cx="550545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25" tIns="46200" rIns="92425" bIns="46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9" name="Google Shape;159;p9:notes"/>
          <p:cNvSpPr txBox="1">
            <a:spLocks noGrp="1"/>
          </p:cNvSpPr>
          <p:nvPr>
            <p:ph type="sldNum" idx="12"/>
          </p:nvPr>
        </p:nvSpPr>
        <p:spPr>
          <a:xfrm>
            <a:off x="3898102" y="8829967"/>
            <a:ext cx="2982119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25" tIns="46200" rIns="92425" bIns="462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itle Slide">
  <p:cSld name="7_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1"/>
          <p:cNvSpPr>
            <a:spLocks noGrp="1"/>
          </p:cNvSpPr>
          <p:nvPr>
            <p:ph type="pic" idx="2"/>
          </p:nvPr>
        </p:nvSpPr>
        <p:spPr>
          <a:xfrm>
            <a:off x="1185780" y="0"/>
            <a:ext cx="6646006" cy="6858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7" name="Google Shape;17;p11"/>
          <p:cNvSpPr txBox="1">
            <a:spLocks noGrp="1"/>
          </p:cNvSpPr>
          <p:nvPr>
            <p:ph type="body" idx="1"/>
          </p:nvPr>
        </p:nvSpPr>
        <p:spPr>
          <a:xfrm>
            <a:off x="838201" y="6338857"/>
            <a:ext cx="322121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ctr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Garamond"/>
              <a:buNone/>
              <a:defRPr sz="1200" b="0" i="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914400" lvl="1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Font typeface="Arial"/>
              <a:buNone/>
              <a:defRPr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190"/>
              <a:buFont typeface="Arial"/>
              <a:buNone/>
              <a:defRPr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Font typeface="Arial"/>
              <a:buNone/>
              <a:defRPr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Font typeface="Arial"/>
              <a:buNone/>
              <a:defRPr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11"/>
          <p:cNvSpPr txBox="1">
            <a:spLocks noGrp="1"/>
          </p:cNvSpPr>
          <p:nvPr>
            <p:ph type="body" idx="3"/>
          </p:nvPr>
        </p:nvSpPr>
        <p:spPr>
          <a:xfrm>
            <a:off x="838201" y="5756246"/>
            <a:ext cx="3221219" cy="261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Font typeface="Century Gothic"/>
              <a:buNone/>
              <a:defRPr sz="1400" b="0" i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22860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2pPr>
            <a:lvl3pPr marL="1371600" lvl="2" indent="-22860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190"/>
              <a:buFont typeface="Century Gothic"/>
              <a:buNone/>
              <a:defRPr/>
            </a:lvl3pPr>
            <a:lvl4pPr marL="1828800" lvl="3" indent="-22860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4pPr>
            <a:lvl5pPr marL="2286000" lvl="4" indent="-22860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" name="Google Shape;19;p11"/>
          <p:cNvSpPr txBox="1">
            <a:spLocks noGrp="1"/>
          </p:cNvSpPr>
          <p:nvPr>
            <p:ph type="sldNum" idx="12"/>
          </p:nvPr>
        </p:nvSpPr>
        <p:spPr>
          <a:xfrm>
            <a:off x="86106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lvl="1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lvl="2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lvl="3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lvl="4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lvl="5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lvl="6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lvl="7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lvl="8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20" name="Google Shape;20;p11"/>
          <p:cNvSpPr txBox="1">
            <a:spLocks noGrp="1"/>
          </p:cNvSpPr>
          <p:nvPr>
            <p:ph type="ctrTitle"/>
          </p:nvPr>
        </p:nvSpPr>
        <p:spPr>
          <a:xfrm>
            <a:off x="8049986" y="4384909"/>
            <a:ext cx="3303814" cy="1588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b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2"/>
          <p:cNvSpPr txBox="1">
            <a:spLocks noGrp="1"/>
          </p:cNvSpPr>
          <p:nvPr>
            <p:ph type="title"/>
          </p:nvPr>
        </p:nvSpPr>
        <p:spPr>
          <a:xfrm>
            <a:off x="838200" y="716628"/>
            <a:ext cx="10515600" cy="59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2"/>
          <p:cNvSpPr txBox="1">
            <a:spLocks noGrp="1"/>
          </p:cNvSpPr>
          <p:nvPr>
            <p:ph type="sldNum" idx="12"/>
          </p:nvPr>
        </p:nvSpPr>
        <p:spPr>
          <a:xfrm>
            <a:off x="86106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lvl="1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lvl="2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lvl="3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lvl="4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lvl="5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lvl="6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lvl="7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lvl="8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24" name="Google Shape;24;p12"/>
          <p:cNvSpPr txBox="1">
            <a:spLocks noGrp="1"/>
          </p:cNvSpPr>
          <p:nvPr>
            <p:ph type="body" idx="1"/>
          </p:nvPr>
        </p:nvSpPr>
        <p:spPr>
          <a:xfrm>
            <a:off x="838200" y="1501775"/>
            <a:ext cx="10515600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lvl="0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•"/>
              <a:defRPr b="0" i="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–"/>
              <a:defRPr b="0" i="0"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lvl="2" indent="-304164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190"/>
              <a:buChar char="▪"/>
              <a:defRPr b="0" i="0"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lvl="3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–"/>
              <a:defRPr b="0" i="0"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lvl="4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•"/>
              <a:defRPr b="0" i="0"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12"/>
          <p:cNvSpPr txBox="1">
            <a:spLocks noGrp="1"/>
          </p:cNvSpPr>
          <p:nvPr>
            <p:ph type="dt" idx="10"/>
          </p:nvPr>
        </p:nvSpPr>
        <p:spPr>
          <a:xfrm>
            <a:off x="47244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6" name="Google Shape;26;p12"/>
          <p:cNvSpPr txBox="1">
            <a:spLocks noGrp="1"/>
          </p:cNvSpPr>
          <p:nvPr>
            <p:ph type="ftr" idx="11"/>
          </p:nvPr>
        </p:nvSpPr>
        <p:spPr>
          <a:xfrm>
            <a:off x="838200" y="6461968"/>
            <a:ext cx="3843704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Font typeface="Garamond"/>
              <a:buNone/>
              <a:defRPr b="0" i="0">
                <a:latin typeface="Garamond"/>
                <a:ea typeface="Garamond"/>
                <a:cs typeface="Garamond"/>
                <a:sym typeface="Garamo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Title and Content">
  <p:cSld name="10_Title and Conten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3"/>
          <p:cNvSpPr txBox="1">
            <a:spLocks noGrp="1"/>
          </p:cNvSpPr>
          <p:nvPr>
            <p:ph type="title"/>
          </p:nvPr>
        </p:nvSpPr>
        <p:spPr>
          <a:xfrm>
            <a:off x="4808285" y="731967"/>
            <a:ext cx="2575431" cy="1089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ctr" anchorCtr="0">
            <a:sp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  <a:defRPr sz="3600" b="0" i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3"/>
          <p:cNvSpPr txBox="1">
            <a:spLocks noGrp="1"/>
          </p:cNvSpPr>
          <p:nvPr>
            <p:ph type="dt" idx="10"/>
          </p:nvPr>
        </p:nvSpPr>
        <p:spPr>
          <a:xfrm>
            <a:off x="47244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0" name="Google Shape;30;p13"/>
          <p:cNvSpPr txBox="1">
            <a:spLocks noGrp="1"/>
          </p:cNvSpPr>
          <p:nvPr>
            <p:ph type="sldNum" idx="12"/>
          </p:nvPr>
        </p:nvSpPr>
        <p:spPr>
          <a:xfrm>
            <a:off x="86106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lvl="1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lvl="2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lvl="3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lvl="4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lvl="5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lvl="6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lvl="7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lvl="8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31" name="Google Shape;31;p13"/>
          <p:cNvSpPr txBox="1">
            <a:spLocks noGrp="1"/>
          </p:cNvSpPr>
          <p:nvPr>
            <p:ph type="body" idx="1"/>
          </p:nvPr>
        </p:nvSpPr>
        <p:spPr>
          <a:xfrm>
            <a:off x="838200" y="2560114"/>
            <a:ext cx="10515600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lvl="0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•"/>
              <a:defRPr b="0" i="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–"/>
              <a:defRPr b="0" i="0"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lvl="2" indent="-304164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190"/>
              <a:buChar char="▪"/>
              <a:defRPr b="0" i="0"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lvl="3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–"/>
              <a:defRPr b="0" i="0"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lvl="4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•"/>
              <a:defRPr b="0" i="0"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3"/>
          <p:cNvSpPr txBox="1">
            <a:spLocks noGrp="1"/>
          </p:cNvSpPr>
          <p:nvPr>
            <p:ph type="ftr" idx="11"/>
          </p:nvPr>
        </p:nvSpPr>
        <p:spPr>
          <a:xfrm>
            <a:off x="838200" y="6461968"/>
            <a:ext cx="3843704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Font typeface="Garamond"/>
              <a:buNone/>
              <a:defRPr b="0" i="0">
                <a:latin typeface="Garamond"/>
                <a:ea typeface="Garamond"/>
                <a:cs typeface="Garamond"/>
                <a:sym typeface="Garamo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543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0"/>
          <p:cNvSpPr txBox="1">
            <a:spLocks noGrp="1"/>
          </p:cNvSpPr>
          <p:nvPr>
            <p:ph type="title"/>
          </p:nvPr>
        </p:nvSpPr>
        <p:spPr>
          <a:xfrm>
            <a:off x="838200" y="1040478"/>
            <a:ext cx="10515600" cy="59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t" anchorCtr="0">
            <a:sp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  <a:defRPr sz="36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marR="0" lvl="0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TR"/>
              <a:buChar char="–"/>
              <a:defRPr sz="1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04164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190"/>
              <a:buFont typeface="Noto Sans Symbols"/>
              <a:buChar char="▪"/>
              <a:defRPr sz="1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TR"/>
              <a:buChar char="–"/>
              <a:defRPr sz="1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0"/>
          <p:cNvSpPr txBox="1">
            <a:spLocks noGrp="1"/>
          </p:cNvSpPr>
          <p:nvPr>
            <p:ph type="dt" idx="10"/>
          </p:nvPr>
        </p:nvSpPr>
        <p:spPr>
          <a:xfrm>
            <a:off x="47244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3" name="Google Shape;13;p10"/>
          <p:cNvSpPr txBox="1">
            <a:spLocks noGrp="1"/>
          </p:cNvSpPr>
          <p:nvPr>
            <p:ph type="ftr" idx="11"/>
          </p:nvPr>
        </p:nvSpPr>
        <p:spPr>
          <a:xfrm>
            <a:off x="838200" y="6461968"/>
            <a:ext cx="41148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Font typeface="Garamond"/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4" name="Google Shape;14;p10"/>
          <p:cNvSpPr txBox="1">
            <a:spLocks noGrp="1"/>
          </p:cNvSpPr>
          <p:nvPr>
            <p:ph type="sldNum" idx="12"/>
          </p:nvPr>
        </p:nvSpPr>
        <p:spPr>
          <a:xfrm>
            <a:off x="86106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marR="0" lvl="0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"/>
          <p:cNvSpPr/>
          <p:nvPr/>
        </p:nvSpPr>
        <p:spPr>
          <a:xfrm>
            <a:off x="-34070" y="0"/>
            <a:ext cx="6096000" cy="6858000"/>
          </a:xfrm>
          <a:custGeom>
            <a:avLst/>
            <a:gdLst/>
            <a:ahLst/>
            <a:cxnLst/>
            <a:rect l="l" t="t" r="r" b="b"/>
            <a:pathLst>
              <a:path w="6096000" h="6858000" extrusionOk="0">
                <a:moveTo>
                  <a:pt x="0" y="0"/>
                </a:moveTo>
                <a:lnTo>
                  <a:pt x="2587487" y="0"/>
                </a:lnTo>
                <a:lnTo>
                  <a:pt x="6096000" y="6858000"/>
                </a:lnTo>
                <a:lnTo>
                  <a:pt x="258748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39" name="Google Shape;39;p1" descr="Person writing on a table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25775" r="25775"/>
          <a:stretch/>
        </p:blipFill>
        <p:spPr>
          <a:xfrm>
            <a:off x="646829" y="0"/>
            <a:ext cx="664600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1"/>
          <p:cNvSpPr/>
          <p:nvPr/>
        </p:nvSpPr>
        <p:spPr>
          <a:xfrm flipH="1">
            <a:off x="3221972" y="315686"/>
            <a:ext cx="7682427" cy="6858000"/>
          </a:xfrm>
          <a:custGeom>
            <a:avLst/>
            <a:gdLst/>
            <a:ahLst/>
            <a:cxnLst/>
            <a:rect l="l" t="t" r="r" b="b"/>
            <a:pathLst>
              <a:path w="7682427" h="6858000" extrusionOk="0">
                <a:moveTo>
                  <a:pt x="4173914" y="0"/>
                </a:moveTo>
                <a:lnTo>
                  <a:pt x="0" y="0"/>
                </a:lnTo>
                <a:lnTo>
                  <a:pt x="0" y="6858000"/>
                </a:lnTo>
                <a:lnTo>
                  <a:pt x="3260856" y="6858000"/>
                </a:lnTo>
                <a:lnTo>
                  <a:pt x="7682427" y="6858000"/>
                </a:lnTo>
                <a:close/>
              </a:path>
            </a:pathLst>
          </a:custGeom>
          <a:solidFill>
            <a:schemeClr val="lt1">
              <a:alpha val="2196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1" name="Google Shape;41;p1"/>
          <p:cNvSpPr txBox="1">
            <a:spLocks noGrp="1"/>
          </p:cNvSpPr>
          <p:nvPr>
            <p:ph type="ctrTitle"/>
          </p:nvPr>
        </p:nvSpPr>
        <p:spPr>
          <a:xfrm>
            <a:off x="7529201" y="2659794"/>
            <a:ext cx="4662799" cy="2169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b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lang="en-US" sz="4400" dirty="0"/>
              <a:t>DUE </a:t>
            </a:r>
            <a:br>
              <a:rPr lang="en-US" sz="4400" dirty="0"/>
            </a:br>
            <a:r>
              <a:rPr lang="en-US" sz="4400" dirty="0"/>
              <a:t>DILIGENCE </a:t>
            </a:r>
            <a:br>
              <a:rPr lang="en-US" sz="4400" dirty="0"/>
            </a:br>
            <a:r>
              <a:rPr lang="en-US" sz="4400" dirty="0"/>
              <a:t>PROCESS </a:t>
            </a:r>
            <a:br>
              <a:rPr lang="en-US" dirty="0"/>
            </a:br>
            <a:endParaRPr lang="en-US" sz="1800" dirty="0"/>
          </a:p>
        </p:txBody>
      </p:sp>
      <p:sp>
        <p:nvSpPr>
          <p:cNvPr id="2" name="Google Shape;41;p1">
            <a:extLst>
              <a:ext uri="{FF2B5EF4-FFF2-40B4-BE49-F238E27FC236}">
                <a16:creationId xmlns:a16="http://schemas.microsoft.com/office/drawing/2014/main" id="{3AFDCA2C-1250-89FF-5FE0-81EB8A3069BB}"/>
              </a:ext>
            </a:extLst>
          </p:cNvPr>
          <p:cNvSpPr txBox="1">
            <a:spLocks/>
          </p:cNvSpPr>
          <p:nvPr/>
        </p:nvSpPr>
        <p:spPr>
          <a:xfrm>
            <a:off x="7536578" y="4506433"/>
            <a:ext cx="4662799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b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  <a:defRPr sz="36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800" dirty="0"/>
              <a:t>FOR M&amp;A INTEGRATION </a:t>
            </a:r>
            <a:br>
              <a:rPr lang="en-US" sz="1800" dirty="0"/>
            </a:br>
            <a:r>
              <a:rPr lang="en-US" sz="1800" dirty="0"/>
              <a:t>PLANNING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46;p2" descr="Women working from home"/>
          <p:cNvPicPr preferRelativeResize="0"/>
          <p:nvPr/>
        </p:nvPicPr>
        <p:blipFill rotWithShape="1">
          <a:blip r:embed="rId3">
            <a:alphaModFix/>
          </a:blip>
          <a:srcRect l="21794" r="13752" b="396"/>
          <a:stretch/>
        </p:blipFill>
        <p:spPr>
          <a:xfrm>
            <a:off x="2343369" y="0"/>
            <a:ext cx="6646863" cy="6858000"/>
          </a:xfrm>
          <a:custGeom>
            <a:avLst/>
            <a:gdLst/>
            <a:ahLst/>
            <a:cxnLst/>
            <a:rect l="l" t="t" r="r" b="b"/>
            <a:pathLst>
              <a:path w="6646863" h="6858000" extrusionOk="0">
                <a:moveTo>
                  <a:pt x="3508966" y="0"/>
                </a:moveTo>
                <a:lnTo>
                  <a:pt x="6646863" y="0"/>
                </a:lnTo>
                <a:lnTo>
                  <a:pt x="3137898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47" name="Google Shape;47;p2"/>
          <p:cNvSpPr/>
          <p:nvPr/>
        </p:nvSpPr>
        <p:spPr>
          <a:xfrm>
            <a:off x="0" y="3245582"/>
            <a:ext cx="12192000" cy="3612418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8" name="Google Shape;48;p2"/>
          <p:cNvSpPr txBox="1">
            <a:spLocks noGrp="1"/>
          </p:cNvSpPr>
          <p:nvPr>
            <p:ph type="title"/>
          </p:nvPr>
        </p:nvSpPr>
        <p:spPr>
          <a:xfrm>
            <a:off x="828101" y="800317"/>
            <a:ext cx="483870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b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r>
              <a:rPr lang="en-US" sz="6000" dirty="0"/>
              <a:t>Agenda</a:t>
            </a:r>
            <a:endParaRPr dirty="0"/>
          </a:p>
        </p:txBody>
      </p:sp>
      <p:sp>
        <p:nvSpPr>
          <p:cNvPr id="49" name="Google Shape;49;p2"/>
          <p:cNvSpPr/>
          <p:nvPr/>
        </p:nvSpPr>
        <p:spPr>
          <a:xfrm>
            <a:off x="1" y="3245583"/>
            <a:ext cx="4703269" cy="3612418"/>
          </a:xfrm>
          <a:custGeom>
            <a:avLst/>
            <a:gdLst/>
            <a:ahLst/>
            <a:cxnLst/>
            <a:rect l="l" t="t" r="r" b="b"/>
            <a:pathLst>
              <a:path w="6279110" h="4822767" extrusionOk="0">
                <a:moveTo>
                  <a:pt x="0" y="0"/>
                </a:moveTo>
                <a:lnTo>
                  <a:pt x="3760974" y="0"/>
                </a:lnTo>
                <a:lnTo>
                  <a:pt x="6279110" y="4822767"/>
                </a:lnTo>
                <a:lnTo>
                  <a:pt x="0" y="4822767"/>
                </a:lnTo>
                <a:close/>
              </a:path>
            </a:pathLst>
          </a:custGeom>
          <a:solidFill>
            <a:schemeClr val="accent2">
              <a:alpha val="11764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0" name="Google Shape;50;p2"/>
          <p:cNvSpPr txBox="1"/>
          <p:nvPr/>
        </p:nvSpPr>
        <p:spPr>
          <a:xfrm>
            <a:off x="828101" y="1993214"/>
            <a:ext cx="3386090" cy="424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b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Times New Roman"/>
              <a:buNone/>
            </a:pPr>
            <a:r>
              <a:rPr lang="en-US" sz="2400" b="0" i="0" u="none" strike="noStrike" cap="none" dirty="0">
                <a:solidFill>
                  <a:schemeClr val="accent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Due Diligence</a:t>
            </a:r>
            <a:endParaRPr dirty="0"/>
          </a:p>
        </p:txBody>
      </p:sp>
      <p:cxnSp>
        <p:nvCxnSpPr>
          <p:cNvPr id="51" name="Google Shape;51;p2"/>
          <p:cNvCxnSpPr/>
          <p:nvPr/>
        </p:nvCxnSpPr>
        <p:spPr>
          <a:xfrm>
            <a:off x="828101" y="1821267"/>
            <a:ext cx="3386090" cy="0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2" name="Google Shape;52;p2"/>
          <p:cNvSpPr/>
          <p:nvPr/>
        </p:nvSpPr>
        <p:spPr>
          <a:xfrm flipH="1">
            <a:off x="3221972" y="0"/>
            <a:ext cx="7682427" cy="6858000"/>
          </a:xfrm>
          <a:custGeom>
            <a:avLst/>
            <a:gdLst/>
            <a:ahLst/>
            <a:cxnLst/>
            <a:rect l="l" t="t" r="r" b="b"/>
            <a:pathLst>
              <a:path w="7682427" h="6858000" extrusionOk="0">
                <a:moveTo>
                  <a:pt x="4173914" y="0"/>
                </a:moveTo>
                <a:lnTo>
                  <a:pt x="0" y="0"/>
                </a:lnTo>
                <a:lnTo>
                  <a:pt x="0" y="6858000"/>
                </a:lnTo>
                <a:lnTo>
                  <a:pt x="3260856" y="6858000"/>
                </a:lnTo>
                <a:lnTo>
                  <a:pt x="7682427" y="6858000"/>
                </a:lnTo>
                <a:close/>
              </a:path>
            </a:pathLst>
          </a:custGeom>
          <a:solidFill>
            <a:schemeClr val="lt1">
              <a:alpha val="2196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3" name="Google Shape;53;p2"/>
          <p:cNvSpPr/>
          <p:nvPr/>
        </p:nvSpPr>
        <p:spPr>
          <a:xfrm>
            <a:off x="7807121" y="3736367"/>
            <a:ext cx="3546679" cy="2630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Objectives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Definitions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Approach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Data Access Process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Meetings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Request List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Next Steps</a:t>
            </a:r>
            <a:endParaRPr dirty="0"/>
          </a:p>
        </p:txBody>
      </p:sp>
      <p:sp>
        <p:nvSpPr>
          <p:cNvPr id="54" name="Google Shape;54;p2"/>
          <p:cNvSpPr txBox="1">
            <a:spLocks noGrp="1"/>
          </p:cNvSpPr>
          <p:nvPr>
            <p:ph type="sldNum" idx="12"/>
          </p:nvPr>
        </p:nvSpPr>
        <p:spPr>
          <a:xfrm>
            <a:off x="86106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"/>
          <p:cNvSpPr/>
          <p:nvPr/>
        </p:nvSpPr>
        <p:spPr>
          <a:xfrm>
            <a:off x="1" y="2497666"/>
            <a:ext cx="12192000" cy="9313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0" name="Google Shape;60;p3"/>
          <p:cNvSpPr/>
          <p:nvPr/>
        </p:nvSpPr>
        <p:spPr>
          <a:xfrm>
            <a:off x="0" y="3429000"/>
            <a:ext cx="12192000" cy="2712372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1" name="Google Shape;61;p3"/>
          <p:cNvSpPr txBox="1">
            <a:spLocks noGrp="1"/>
          </p:cNvSpPr>
          <p:nvPr>
            <p:ph type="title"/>
          </p:nvPr>
        </p:nvSpPr>
        <p:spPr>
          <a:xfrm>
            <a:off x="838200" y="716628"/>
            <a:ext cx="10515600" cy="59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None/>
            </a:pPr>
            <a:r>
              <a:rPr lang="en-US" sz="2400" b="0" dirty="0"/>
              <a:t>Due Diligence </a:t>
            </a:r>
            <a:br>
              <a:rPr lang="en-US" sz="2400" dirty="0"/>
            </a:br>
            <a:r>
              <a:rPr lang="en-US" sz="4800" dirty="0">
                <a:solidFill>
                  <a:schemeClr val="accent4"/>
                </a:solidFill>
              </a:rPr>
              <a:t>Objectives</a:t>
            </a:r>
            <a:endParaRPr dirty="0"/>
          </a:p>
        </p:txBody>
      </p:sp>
      <p:sp>
        <p:nvSpPr>
          <p:cNvPr id="62" name="Google Shape;62;p3"/>
          <p:cNvSpPr txBox="1">
            <a:spLocks noGrp="1"/>
          </p:cNvSpPr>
          <p:nvPr>
            <p:ph type="body" idx="1"/>
          </p:nvPr>
        </p:nvSpPr>
        <p:spPr>
          <a:xfrm>
            <a:off x="865258" y="2739301"/>
            <a:ext cx="2459833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2000"/>
              <a:buNone/>
            </a:pPr>
            <a:r>
              <a:rPr lang="en-US" sz="2000" b="1" dirty="0"/>
              <a:t>Conduct</a:t>
            </a:r>
            <a:r>
              <a:rPr lang="en-US" sz="1600" dirty="0"/>
              <a:t> </a:t>
            </a:r>
            <a:endParaRPr dirty="0"/>
          </a:p>
          <a:p>
            <a:pPr marL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</a:pPr>
            <a:endParaRPr sz="1600" dirty="0"/>
          </a:p>
          <a:p>
            <a:pPr marL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</a:pPr>
            <a:endParaRPr sz="1600" b="1" dirty="0"/>
          </a:p>
          <a:p>
            <a:pPr marL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</a:pPr>
            <a:r>
              <a:rPr lang="en-US" sz="1600" dirty="0"/>
              <a:t>due diligence </a:t>
            </a:r>
            <a:br>
              <a:rPr lang="en-US" sz="1600" dirty="0"/>
            </a:br>
            <a:r>
              <a:rPr lang="en-US" sz="1600" dirty="0"/>
              <a:t>to create an accurate representation of current state</a:t>
            </a:r>
            <a:endParaRPr dirty="0"/>
          </a:p>
        </p:txBody>
      </p:sp>
      <p:sp>
        <p:nvSpPr>
          <p:cNvPr id="63" name="Google Shape;63;p3"/>
          <p:cNvSpPr txBox="1"/>
          <p:nvPr/>
        </p:nvSpPr>
        <p:spPr>
          <a:xfrm>
            <a:off x="4943804" y="2739301"/>
            <a:ext cx="2304393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r>
              <a:rPr lang="en-US" sz="20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Identify</a:t>
            </a:r>
            <a:r>
              <a:rPr lang="en-US" sz="16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</a:pPr>
            <a:r>
              <a:rPr lang="en-US" sz="16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opportunities, 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</a:pPr>
            <a:r>
              <a:rPr lang="en-US" sz="16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strengths and weaknesses</a:t>
            </a:r>
            <a:endParaRPr dirty="0"/>
          </a:p>
        </p:txBody>
      </p:sp>
      <p:sp>
        <p:nvSpPr>
          <p:cNvPr id="64" name="Google Shape;64;p3"/>
          <p:cNvSpPr txBox="1"/>
          <p:nvPr/>
        </p:nvSpPr>
        <p:spPr>
          <a:xfrm>
            <a:off x="9049407" y="2739301"/>
            <a:ext cx="2304393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r>
              <a:rPr lang="en-US" sz="20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Filter</a:t>
            </a:r>
            <a:r>
              <a:rPr lang="en-US" sz="16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</a:pPr>
            <a:r>
              <a:rPr lang="en-US" sz="16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through merger thesis/objectives to create an integration roadmap</a:t>
            </a:r>
            <a:endParaRPr dirty="0"/>
          </a:p>
        </p:txBody>
      </p:sp>
      <p:sp>
        <p:nvSpPr>
          <p:cNvPr id="65" name="Google Shape;65;p3"/>
          <p:cNvSpPr txBox="1">
            <a:spLocks noGrp="1"/>
          </p:cNvSpPr>
          <p:nvPr>
            <p:ph type="sldNum" idx="12"/>
          </p:nvPr>
        </p:nvSpPr>
        <p:spPr>
          <a:xfrm>
            <a:off x="86106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4"/>
          <p:cNvSpPr txBox="1">
            <a:spLocks noGrp="1"/>
          </p:cNvSpPr>
          <p:nvPr>
            <p:ph type="title"/>
          </p:nvPr>
        </p:nvSpPr>
        <p:spPr>
          <a:xfrm>
            <a:off x="838200" y="716628"/>
            <a:ext cx="10515600" cy="992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Times New Roman"/>
              <a:buNone/>
            </a:pPr>
            <a:r>
              <a:rPr lang="en-US" sz="2200" b="0" dirty="0"/>
              <a:t>Due Diligence </a:t>
            </a:r>
            <a:br>
              <a:rPr lang="en-US" sz="2200" b="0" dirty="0"/>
            </a:br>
            <a:r>
              <a:rPr lang="en-US" sz="4300" dirty="0">
                <a:solidFill>
                  <a:schemeClr val="accent4"/>
                </a:solidFill>
              </a:rPr>
              <a:t>Definitions</a:t>
            </a:r>
            <a:endParaRPr dirty="0"/>
          </a:p>
        </p:txBody>
      </p:sp>
      <p:graphicFrame>
        <p:nvGraphicFramePr>
          <p:cNvPr id="71" name="Google Shape;71;p4"/>
          <p:cNvGraphicFramePr/>
          <p:nvPr/>
        </p:nvGraphicFramePr>
        <p:xfrm>
          <a:off x="838200" y="2073312"/>
          <a:ext cx="10515600" cy="4465600"/>
        </p:xfrm>
        <a:graphic>
          <a:graphicData uri="http://schemas.openxmlformats.org/drawingml/2006/table">
            <a:tbl>
              <a:tblPr>
                <a:noFill/>
                <a:tableStyleId>{2941E69C-48CE-4D12-8D4F-3DD844FD4AE8}</a:tableStyleId>
              </a:tblPr>
              <a:tblGrid>
                <a:gridCol w="2206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09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60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200" b="1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Authorized User (AU)</a:t>
                      </a:r>
                      <a:endParaRPr sz="1200" b="1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200" b="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Person with access to the external due diligence data room. Suggested list:</a:t>
                      </a:r>
                      <a:endParaRPr sz="1200" b="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249750" marR="0" lvl="0" indent="-249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en-US" sz="1200" b="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HR</a:t>
                      </a:r>
                      <a:endParaRPr sz="1200" b="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249750" marR="0" lvl="0" indent="-249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en-US" sz="1200" b="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IMO</a:t>
                      </a:r>
                      <a:endParaRPr sz="1200" b="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249750" marR="0" lvl="0" indent="-249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en-US" sz="1200" b="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Corporate Development</a:t>
                      </a:r>
                      <a:endParaRPr sz="1200" b="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249750" marR="0" lvl="0" indent="-249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en-US" sz="1200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KPMG</a:t>
                      </a:r>
                      <a:endParaRPr sz="1200" b="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3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200" b="1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Data Room</a:t>
                      </a:r>
                      <a:endParaRPr sz="1200" b="1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20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External repository where Acquiree and/or their attorneys post official due diligence submissions</a:t>
                      </a:r>
                      <a:endParaRPr sz="120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5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200" b="1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Category I Data</a:t>
                      </a:r>
                      <a:endParaRPr sz="1200" b="1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20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Data that contains personally identifiable information of employees or customers, including names, social security numbers, email addresses, IP addresses, and/or other identifying information. Items that contain commercial information such as vendor contracts may also be Category 1 if so, indicated by Acquiree</a:t>
                      </a:r>
                      <a:endParaRPr sz="120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3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200" b="1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Category II Data</a:t>
                      </a:r>
                      <a:endParaRPr sz="1200" b="1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20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Data that does not contain personally identifiable information</a:t>
                      </a:r>
                      <a:endParaRPr sz="120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3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200" b="1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Due Diligence Log</a:t>
                      </a:r>
                      <a:endParaRPr sz="1200" b="1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20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Excel log of all items in the data room indicating data category and disposition(s)</a:t>
                      </a:r>
                      <a:endParaRPr sz="120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3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200" b="1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VDR Activity Report</a:t>
                      </a:r>
                      <a:endParaRPr sz="1200" b="1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20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Report of activity on a file in VDR</a:t>
                      </a:r>
                      <a:endParaRPr sz="120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95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200" b="1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VDR Comments</a:t>
                      </a:r>
                      <a:endParaRPr sz="1200" b="1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20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Feature that allows notification of individuals when activities occur that may be of interest. Comments can be applicable to a specific file, to which the individual is provided a link when the comment is generated</a:t>
                      </a:r>
                      <a:endParaRPr sz="120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2" name="Google Shape;72;p4"/>
          <p:cNvSpPr txBox="1">
            <a:spLocks noGrp="1"/>
          </p:cNvSpPr>
          <p:nvPr>
            <p:ph type="sldNum" idx="12"/>
          </p:nvPr>
        </p:nvSpPr>
        <p:spPr>
          <a:xfrm>
            <a:off x="86106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5"/>
          <p:cNvSpPr/>
          <p:nvPr/>
        </p:nvSpPr>
        <p:spPr>
          <a:xfrm>
            <a:off x="1" y="2497666"/>
            <a:ext cx="12192000" cy="9313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8" name="Google Shape;78;p5"/>
          <p:cNvSpPr/>
          <p:nvPr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b="1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9" name="Google Shape;79;p5"/>
          <p:cNvSpPr txBox="1">
            <a:spLocks noGrp="1"/>
          </p:cNvSpPr>
          <p:nvPr>
            <p:ph type="title"/>
          </p:nvPr>
        </p:nvSpPr>
        <p:spPr>
          <a:xfrm>
            <a:off x="838200" y="716628"/>
            <a:ext cx="10515600" cy="59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None/>
            </a:pPr>
            <a:r>
              <a:rPr lang="en-US" sz="2400" b="0" dirty="0"/>
              <a:t>Due Diligence </a:t>
            </a:r>
            <a:br>
              <a:rPr lang="en-US" sz="2400" b="0" dirty="0"/>
            </a:br>
            <a:r>
              <a:rPr lang="en-US" sz="4800" dirty="0">
                <a:solidFill>
                  <a:schemeClr val="accent4"/>
                </a:solidFill>
              </a:rPr>
              <a:t>Approach</a:t>
            </a:r>
            <a:endParaRPr dirty="0"/>
          </a:p>
        </p:txBody>
      </p:sp>
      <p:sp>
        <p:nvSpPr>
          <p:cNvPr id="80" name="Google Shape;80;p5"/>
          <p:cNvSpPr txBox="1">
            <a:spLocks noGrp="1"/>
          </p:cNvSpPr>
          <p:nvPr>
            <p:ph type="body" idx="1"/>
          </p:nvPr>
        </p:nvSpPr>
        <p:spPr>
          <a:xfrm>
            <a:off x="865258" y="2755598"/>
            <a:ext cx="4941128" cy="415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2000"/>
              <a:buNone/>
            </a:pPr>
            <a:r>
              <a:rPr lang="en-US" sz="2000" b="1" dirty="0"/>
              <a:t>Multiple Functions in Parallel</a:t>
            </a:r>
            <a:endParaRPr dirty="0"/>
          </a:p>
        </p:txBody>
      </p:sp>
      <p:sp>
        <p:nvSpPr>
          <p:cNvPr id="81" name="Google Shape;81;p5"/>
          <p:cNvSpPr/>
          <p:nvPr/>
        </p:nvSpPr>
        <p:spPr>
          <a:xfrm>
            <a:off x="865259" y="3623733"/>
            <a:ext cx="1649314" cy="948267"/>
          </a:xfrm>
          <a:prstGeom prst="homePlate">
            <a:avLst>
              <a:gd name="adj" fmla="val 19420"/>
            </a:avLst>
          </a:prstGeom>
          <a:solidFill>
            <a:schemeClr val="accent2">
              <a:alpha val="11764"/>
            </a:schemeClr>
          </a:solidFill>
          <a:ln>
            <a:noFill/>
          </a:ln>
        </p:spPr>
        <p:txBody>
          <a:bodyPr spcFirstLastPara="1" wrap="square" lIns="7200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Initial Meetings with Functional Senior Leaders</a:t>
            </a:r>
            <a:endParaRPr sz="12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2" name="Google Shape;82;p5"/>
          <p:cNvSpPr/>
          <p:nvPr/>
        </p:nvSpPr>
        <p:spPr>
          <a:xfrm>
            <a:off x="2362571" y="3623733"/>
            <a:ext cx="1625207" cy="948267"/>
          </a:xfrm>
          <a:custGeom>
            <a:avLst/>
            <a:gdLst/>
            <a:ahLst/>
            <a:cxnLst/>
            <a:rect l="l" t="t" r="r" b="b"/>
            <a:pathLst>
              <a:path w="2238863" h="948267" extrusionOk="0">
                <a:moveTo>
                  <a:pt x="0" y="0"/>
                </a:moveTo>
                <a:lnTo>
                  <a:pt x="1984860" y="0"/>
                </a:lnTo>
                <a:lnTo>
                  <a:pt x="2238863" y="474134"/>
                </a:lnTo>
                <a:lnTo>
                  <a:pt x="1984860" y="948267"/>
                </a:lnTo>
                <a:lnTo>
                  <a:pt x="0" y="948267"/>
                </a:lnTo>
                <a:lnTo>
                  <a:pt x="254003" y="474134"/>
                </a:lnTo>
                <a:close/>
              </a:path>
            </a:pathLst>
          </a:custGeom>
          <a:solidFill>
            <a:schemeClr val="accent2">
              <a:alpha val="11764"/>
            </a:schemeClr>
          </a:solidFill>
          <a:ln>
            <a:noFill/>
          </a:ln>
        </p:spPr>
        <p:txBody>
          <a:bodyPr spcFirstLastPara="1" wrap="square" lIns="28800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Request List Items</a:t>
            </a:r>
            <a:endParaRPr sz="12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3" name="Google Shape;83;p5"/>
          <p:cNvSpPr/>
          <p:nvPr/>
        </p:nvSpPr>
        <p:spPr>
          <a:xfrm>
            <a:off x="3835776" y="3623733"/>
            <a:ext cx="1625207" cy="948267"/>
          </a:xfrm>
          <a:custGeom>
            <a:avLst/>
            <a:gdLst/>
            <a:ahLst/>
            <a:cxnLst/>
            <a:rect l="l" t="t" r="r" b="b"/>
            <a:pathLst>
              <a:path w="2238863" h="948267" extrusionOk="0">
                <a:moveTo>
                  <a:pt x="0" y="0"/>
                </a:moveTo>
                <a:lnTo>
                  <a:pt x="1984860" y="0"/>
                </a:lnTo>
                <a:lnTo>
                  <a:pt x="2238863" y="474134"/>
                </a:lnTo>
                <a:lnTo>
                  <a:pt x="1984860" y="948267"/>
                </a:lnTo>
                <a:lnTo>
                  <a:pt x="0" y="948267"/>
                </a:lnTo>
                <a:lnTo>
                  <a:pt x="254003" y="474134"/>
                </a:lnTo>
                <a:close/>
              </a:path>
            </a:pathLst>
          </a:custGeom>
          <a:solidFill>
            <a:schemeClr val="accent2">
              <a:alpha val="11764"/>
            </a:schemeClr>
          </a:solidFill>
          <a:ln>
            <a:noFill/>
          </a:ln>
        </p:spPr>
        <p:txBody>
          <a:bodyPr spcFirstLastPara="1" wrap="square" lIns="28800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Deep-Dive Sessions as Required</a:t>
            </a:r>
            <a:endParaRPr dirty="0"/>
          </a:p>
        </p:txBody>
      </p:sp>
      <p:sp>
        <p:nvSpPr>
          <p:cNvPr id="84" name="Google Shape;84;p5"/>
          <p:cNvSpPr/>
          <p:nvPr/>
        </p:nvSpPr>
        <p:spPr>
          <a:xfrm>
            <a:off x="5308981" y="3623733"/>
            <a:ext cx="1625207" cy="948267"/>
          </a:xfrm>
          <a:custGeom>
            <a:avLst/>
            <a:gdLst/>
            <a:ahLst/>
            <a:cxnLst/>
            <a:rect l="l" t="t" r="r" b="b"/>
            <a:pathLst>
              <a:path w="2238863" h="948267" extrusionOk="0">
                <a:moveTo>
                  <a:pt x="0" y="0"/>
                </a:moveTo>
                <a:lnTo>
                  <a:pt x="1984860" y="0"/>
                </a:lnTo>
                <a:lnTo>
                  <a:pt x="2238863" y="474134"/>
                </a:lnTo>
                <a:lnTo>
                  <a:pt x="1984860" y="948267"/>
                </a:lnTo>
                <a:lnTo>
                  <a:pt x="0" y="948267"/>
                </a:lnTo>
                <a:lnTo>
                  <a:pt x="254003" y="474134"/>
                </a:lnTo>
                <a:close/>
              </a:path>
            </a:pathLst>
          </a:custGeom>
          <a:solidFill>
            <a:schemeClr val="accent2">
              <a:alpha val="11764"/>
            </a:schemeClr>
          </a:solidFill>
          <a:ln>
            <a:noFill/>
          </a:ln>
        </p:spPr>
        <p:txBody>
          <a:bodyPr spcFirstLastPara="1" wrap="square" lIns="28800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Review/</a:t>
            </a:r>
            <a:br>
              <a:rPr lang="en-US" sz="12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12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Confirm Facts with Functional Leaders</a:t>
            </a:r>
            <a:endParaRPr sz="12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5" name="Google Shape;85;p5"/>
          <p:cNvSpPr/>
          <p:nvPr/>
        </p:nvSpPr>
        <p:spPr>
          <a:xfrm>
            <a:off x="6782186" y="3623733"/>
            <a:ext cx="1625207" cy="948267"/>
          </a:xfrm>
          <a:custGeom>
            <a:avLst/>
            <a:gdLst/>
            <a:ahLst/>
            <a:cxnLst/>
            <a:rect l="l" t="t" r="r" b="b"/>
            <a:pathLst>
              <a:path w="2238863" h="948267" extrusionOk="0">
                <a:moveTo>
                  <a:pt x="0" y="0"/>
                </a:moveTo>
                <a:lnTo>
                  <a:pt x="1984860" y="0"/>
                </a:lnTo>
                <a:lnTo>
                  <a:pt x="2238863" y="474134"/>
                </a:lnTo>
                <a:lnTo>
                  <a:pt x="1984860" y="948267"/>
                </a:lnTo>
                <a:lnTo>
                  <a:pt x="0" y="948267"/>
                </a:lnTo>
                <a:lnTo>
                  <a:pt x="254003" y="474134"/>
                </a:lnTo>
                <a:close/>
              </a:path>
            </a:pathLst>
          </a:custGeom>
          <a:solidFill>
            <a:schemeClr val="accent2">
              <a:alpha val="11764"/>
            </a:schemeClr>
          </a:solidFill>
          <a:ln>
            <a:noFill/>
          </a:ln>
        </p:spPr>
        <p:txBody>
          <a:bodyPr spcFirstLastPara="1" wrap="square" lIns="28800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Create Diligence </a:t>
            </a:r>
            <a:endParaRPr sz="12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Report</a:t>
            </a:r>
            <a:endParaRPr sz="12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6" name="Google Shape;86;p5"/>
          <p:cNvSpPr/>
          <p:nvPr/>
        </p:nvSpPr>
        <p:spPr>
          <a:xfrm>
            <a:off x="8255391" y="3623733"/>
            <a:ext cx="1625207" cy="948267"/>
          </a:xfrm>
          <a:custGeom>
            <a:avLst/>
            <a:gdLst/>
            <a:ahLst/>
            <a:cxnLst/>
            <a:rect l="l" t="t" r="r" b="b"/>
            <a:pathLst>
              <a:path w="2238863" h="948267" extrusionOk="0">
                <a:moveTo>
                  <a:pt x="0" y="0"/>
                </a:moveTo>
                <a:lnTo>
                  <a:pt x="1984860" y="0"/>
                </a:lnTo>
                <a:lnTo>
                  <a:pt x="2238863" y="474134"/>
                </a:lnTo>
                <a:lnTo>
                  <a:pt x="1984860" y="948267"/>
                </a:lnTo>
                <a:lnTo>
                  <a:pt x="0" y="948267"/>
                </a:lnTo>
                <a:lnTo>
                  <a:pt x="254003" y="474134"/>
                </a:lnTo>
                <a:close/>
              </a:path>
            </a:pathLst>
          </a:custGeom>
          <a:solidFill>
            <a:schemeClr val="accent2">
              <a:alpha val="11764"/>
            </a:schemeClr>
          </a:solidFill>
          <a:ln>
            <a:noFill/>
          </a:ln>
        </p:spPr>
        <p:txBody>
          <a:bodyPr spcFirstLastPara="1" wrap="square" lIns="28800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Functional Analysis</a:t>
            </a:r>
            <a:endParaRPr sz="12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7" name="Google Shape;87;p5"/>
          <p:cNvSpPr/>
          <p:nvPr/>
        </p:nvSpPr>
        <p:spPr>
          <a:xfrm>
            <a:off x="9728594" y="3623733"/>
            <a:ext cx="1625207" cy="948267"/>
          </a:xfrm>
          <a:custGeom>
            <a:avLst/>
            <a:gdLst/>
            <a:ahLst/>
            <a:cxnLst/>
            <a:rect l="l" t="t" r="r" b="b"/>
            <a:pathLst>
              <a:path w="2238863" h="948267" extrusionOk="0">
                <a:moveTo>
                  <a:pt x="0" y="0"/>
                </a:moveTo>
                <a:lnTo>
                  <a:pt x="1984860" y="0"/>
                </a:lnTo>
                <a:lnTo>
                  <a:pt x="2238863" y="474134"/>
                </a:lnTo>
                <a:lnTo>
                  <a:pt x="1984860" y="948267"/>
                </a:lnTo>
                <a:lnTo>
                  <a:pt x="0" y="948267"/>
                </a:lnTo>
                <a:lnTo>
                  <a:pt x="254003" y="474134"/>
                </a:lnTo>
                <a:close/>
              </a:path>
            </a:pathLst>
          </a:custGeom>
          <a:solidFill>
            <a:schemeClr val="accent5">
              <a:alpha val="30980"/>
            </a:schemeClr>
          </a:solidFill>
          <a:ln>
            <a:noFill/>
          </a:ln>
        </p:spPr>
        <p:txBody>
          <a:bodyPr spcFirstLastPara="1" wrap="square" lIns="28800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Readout </a:t>
            </a:r>
            <a:br>
              <a:rPr lang="en-US" sz="12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12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with Steering Committee</a:t>
            </a:r>
            <a:endParaRPr sz="12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8" name="Google Shape;88;p5"/>
          <p:cNvSpPr txBox="1"/>
          <p:nvPr/>
        </p:nvSpPr>
        <p:spPr>
          <a:xfrm>
            <a:off x="865259" y="4682336"/>
            <a:ext cx="1383164" cy="484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None/>
            </a:pPr>
            <a:r>
              <a:rPr lang="en-US" sz="11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Approx. 2</a:t>
            </a:r>
            <a:endParaRPr sz="11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None/>
            </a:pPr>
            <a:r>
              <a:rPr lang="en-US" sz="11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Two Hour Sessions</a:t>
            </a:r>
            <a:endParaRPr sz="11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9" name="Google Shape;89;p5"/>
          <p:cNvSpPr txBox="1"/>
          <p:nvPr/>
        </p:nvSpPr>
        <p:spPr>
          <a:xfrm>
            <a:off x="2362571" y="4682336"/>
            <a:ext cx="1383164" cy="484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None/>
            </a:pPr>
            <a:r>
              <a:rPr lang="en-US" sz="11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Required Items</a:t>
            </a:r>
            <a:endParaRPr sz="11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None/>
            </a:pPr>
            <a:r>
              <a:rPr lang="en-US" sz="11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Function-Specific</a:t>
            </a:r>
            <a:endParaRPr sz="11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0" name="Google Shape;90;p5"/>
          <p:cNvSpPr txBox="1"/>
          <p:nvPr/>
        </p:nvSpPr>
        <p:spPr>
          <a:xfrm>
            <a:off x="3835776" y="4682336"/>
            <a:ext cx="1383164" cy="692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None/>
            </a:pPr>
            <a:r>
              <a:rPr lang="en-US" sz="11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Follow-Up</a:t>
            </a:r>
            <a:endParaRPr sz="11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None/>
            </a:pPr>
            <a:r>
              <a:rPr lang="en-US" sz="11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Deep Dive</a:t>
            </a:r>
            <a:endParaRPr sz="11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None/>
            </a:pPr>
            <a:r>
              <a:rPr lang="en-US" sz="11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Clarify</a:t>
            </a:r>
            <a:endParaRPr sz="11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1" name="Google Shape;91;p5"/>
          <p:cNvSpPr txBox="1"/>
          <p:nvPr/>
        </p:nvSpPr>
        <p:spPr>
          <a:xfrm>
            <a:off x="5308981" y="4682336"/>
            <a:ext cx="1383164" cy="27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None/>
            </a:pPr>
            <a:r>
              <a:rPr lang="en-US" sz="11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Verify WIP</a:t>
            </a:r>
            <a:endParaRPr sz="11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2" name="Google Shape;92;p5"/>
          <p:cNvSpPr txBox="1"/>
          <p:nvPr/>
        </p:nvSpPr>
        <p:spPr>
          <a:xfrm>
            <a:off x="6782186" y="4682336"/>
            <a:ext cx="1847205" cy="1938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None/>
            </a:pPr>
            <a:r>
              <a:rPr lang="en-US" sz="11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Exec Summary</a:t>
            </a:r>
            <a:endParaRPr sz="11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None/>
            </a:pPr>
            <a:r>
              <a:rPr lang="en-US" sz="11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Details by Aspect</a:t>
            </a:r>
            <a:endParaRPr sz="11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None/>
            </a:pPr>
            <a:r>
              <a:rPr lang="en-US" sz="11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Org Chart</a:t>
            </a:r>
            <a:endParaRPr sz="11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None/>
            </a:pPr>
            <a:r>
              <a:rPr lang="en-US" sz="11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Process Map</a:t>
            </a:r>
            <a:endParaRPr sz="11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None/>
            </a:pPr>
            <a:r>
              <a:rPr lang="en-US" sz="11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Technology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None/>
            </a:pPr>
            <a:r>
              <a:rPr lang="en-US" sz="11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Spend/Budget Analysis</a:t>
            </a:r>
            <a:endParaRPr sz="11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None/>
            </a:pPr>
            <a:r>
              <a:rPr lang="en-US" sz="11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Opportunities</a:t>
            </a:r>
            <a:endParaRPr sz="11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None/>
            </a:pPr>
            <a:r>
              <a:rPr lang="en-US" sz="11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Risks</a:t>
            </a:r>
            <a:endParaRPr sz="11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None/>
            </a:pPr>
            <a:r>
              <a:rPr lang="en-US" sz="11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Key Takeaways</a:t>
            </a:r>
            <a:endParaRPr sz="11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3" name="Google Shape;93;p5"/>
          <p:cNvSpPr txBox="1">
            <a:spLocks noGrp="1"/>
          </p:cNvSpPr>
          <p:nvPr>
            <p:ph type="sldNum" idx="12"/>
          </p:nvPr>
        </p:nvSpPr>
        <p:spPr>
          <a:xfrm>
            <a:off x="86106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6"/>
          <p:cNvSpPr/>
          <p:nvPr/>
        </p:nvSpPr>
        <p:spPr>
          <a:xfrm>
            <a:off x="0" y="1"/>
            <a:ext cx="12192000" cy="296946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9" name="Google Shape;99;p6"/>
          <p:cNvSpPr txBox="1">
            <a:spLocks noGrp="1"/>
          </p:cNvSpPr>
          <p:nvPr>
            <p:ph type="title"/>
          </p:nvPr>
        </p:nvSpPr>
        <p:spPr>
          <a:xfrm>
            <a:off x="838200" y="716628"/>
            <a:ext cx="10515600" cy="592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None/>
            </a:pPr>
            <a:r>
              <a:rPr lang="en-US" sz="2400" b="0" dirty="0"/>
              <a:t>Due Diligence</a:t>
            </a:r>
            <a:br>
              <a:rPr lang="en-US" sz="2400" b="0" dirty="0"/>
            </a:br>
            <a:r>
              <a:rPr lang="en-US" sz="4800" dirty="0">
                <a:solidFill>
                  <a:schemeClr val="accent4"/>
                </a:solidFill>
              </a:rPr>
              <a:t>Data Access Process</a:t>
            </a:r>
            <a:endParaRPr dirty="0"/>
          </a:p>
        </p:txBody>
      </p:sp>
      <p:sp>
        <p:nvSpPr>
          <p:cNvPr id="100" name="Google Shape;100;p6"/>
          <p:cNvSpPr/>
          <p:nvPr/>
        </p:nvSpPr>
        <p:spPr>
          <a:xfrm>
            <a:off x="0" y="2971745"/>
            <a:ext cx="12192000" cy="3886256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b="1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1" name="Google Shape;101;p6"/>
          <p:cNvSpPr/>
          <p:nvPr/>
        </p:nvSpPr>
        <p:spPr>
          <a:xfrm>
            <a:off x="5664613" y="1992516"/>
            <a:ext cx="1709895" cy="7258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900" b="1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Acquiree Data Room</a:t>
            </a:r>
            <a:endParaRPr sz="900" b="1" i="0" u="none" strike="noStrike" cap="none" dirty="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2" name="Google Shape;102;p6"/>
          <p:cNvSpPr txBox="1"/>
          <p:nvPr/>
        </p:nvSpPr>
        <p:spPr>
          <a:xfrm>
            <a:off x="838200" y="2216979"/>
            <a:ext cx="1651000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External</a:t>
            </a:r>
            <a:endParaRPr sz="14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103" name="Google Shape;103;p6"/>
          <p:cNvCxnSpPr/>
          <p:nvPr/>
        </p:nvCxnSpPr>
        <p:spPr>
          <a:xfrm>
            <a:off x="0" y="2971744"/>
            <a:ext cx="12191999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4" name="Google Shape;104;p6"/>
          <p:cNvSpPr txBox="1"/>
          <p:nvPr/>
        </p:nvSpPr>
        <p:spPr>
          <a:xfrm>
            <a:off x="7924799" y="3073689"/>
            <a:ext cx="3429001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*VDR restricted due diligence folders will be “view only”, no download or edit capabilities will be extended to users.</a:t>
            </a:r>
            <a:endParaRPr sz="9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5" name="Google Shape;105;p6"/>
          <p:cNvSpPr/>
          <p:nvPr/>
        </p:nvSpPr>
        <p:spPr>
          <a:xfrm>
            <a:off x="838200" y="3660958"/>
            <a:ext cx="1372760" cy="76889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Acquirer authorized user (AU) identifies new/revised data</a:t>
            </a:r>
            <a:endParaRPr sz="9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6" name="Google Shape;106;p6"/>
          <p:cNvSpPr/>
          <p:nvPr/>
        </p:nvSpPr>
        <p:spPr>
          <a:xfrm>
            <a:off x="2453567" y="3660958"/>
            <a:ext cx="1263027" cy="76889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AU reviews data</a:t>
            </a:r>
            <a:endParaRPr sz="9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7" name="Google Shape;107;p6"/>
          <p:cNvSpPr/>
          <p:nvPr/>
        </p:nvSpPr>
        <p:spPr>
          <a:xfrm>
            <a:off x="4008837" y="3638355"/>
            <a:ext cx="1363534" cy="812615"/>
          </a:xfrm>
          <a:prstGeom prst="flowChartDecision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Category </a:t>
            </a:r>
            <a:br>
              <a:rPr lang="en-US" sz="9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9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 or 2</a:t>
            </a:r>
            <a:endParaRPr sz="9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108" name="Google Shape;108;p6"/>
          <p:cNvCxnSpPr>
            <a:stCxn id="106" idx="3"/>
            <a:endCxn id="107" idx="1"/>
          </p:cNvCxnSpPr>
          <p:nvPr/>
        </p:nvCxnSpPr>
        <p:spPr>
          <a:xfrm rot="10800000" flipH="1">
            <a:off x="3716594" y="4044806"/>
            <a:ext cx="292200" cy="600"/>
          </a:xfrm>
          <a:prstGeom prst="straightConnector1">
            <a:avLst/>
          </a:prstGeom>
          <a:solidFill>
            <a:schemeClr val="accent6"/>
          </a:solidFill>
          <a:ln w="12700" cap="flat" cmpd="sng">
            <a:solidFill>
              <a:schemeClr val="accent3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09" name="Google Shape;109;p6"/>
          <p:cNvCxnSpPr>
            <a:stCxn id="105" idx="3"/>
            <a:endCxn id="106" idx="1"/>
          </p:cNvCxnSpPr>
          <p:nvPr/>
        </p:nvCxnSpPr>
        <p:spPr>
          <a:xfrm>
            <a:off x="2210960" y="4045406"/>
            <a:ext cx="242700" cy="0"/>
          </a:xfrm>
          <a:prstGeom prst="straightConnector1">
            <a:avLst/>
          </a:prstGeom>
          <a:solidFill>
            <a:schemeClr val="accent6"/>
          </a:solidFill>
          <a:ln w="12700" cap="flat" cmpd="sng">
            <a:solidFill>
              <a:schemeClr val="accent3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10" name="Google Shape;110;p6"/>
          <p:cNvSpPr/>
          <p:nvPr/>
        </p:nvSpPr>
        <p:spPr>
          <a:xfrm>
            <a:off x="5664614" y="3660214"/>
            <a:ext cx="1709895" cy="76889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AU downloads data &amp; updates DD Log</a:t>
            </a:r>
            <a:endParaRPr sz="9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111" name="Google Shape;111;p6"/>
          <p:cNvCxnSpPr>
            <a:stCxn id="107" idx="3"/>
            <a:endCxn id="110" idx="1"/>
          </p:cNvCxnSpPr>
          <p:nvPr/>
        </p:nvCxnSpPr>
        <p:spPr>
          <a:xfrm>
            <a:off x="5372371" y="4044663"/>
            <a:ext cx="292200" cy="0"/>
          </a:xfrm>
          <a:prstGeom prst="straightConnector1">
            <a:avLst/>
          </a:prstGeom>
          <a:solidFill>
            <a:schemeClr val="accent6"/>
          </a:solidFill>
          <a:ln w="12700" cap="flat" cmpd="sng">
            <a:solidFill>
              <a:schemeClr val="accent2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12" name="Google Shape;112;p6"/>
          <p:cNvSpPr/>
          <p:nvPr/>
        </p:nvSpPr>
        <p:spPr>
          <a:xfrm>
            <a:off x="7666752" y="3660958"/>
            <a:ext cx="1263027" cy="76889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AU uploads to VDR &amp; notifies diligence participants.</a:t>
            </a:r>
            <a:endParaRPr sz="9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113" name="Google Shape;113;p6"/>
          <p:cNvCxnSpPr>
            <a:stCxn id="110" idx="3"/>
            <a:endCxn id="112" idx="1"/>
          </p:cNvCxnSpPr>
          <p:nvPr/>
        </p:nvCxnSpPr>
        <p:spPr>
          <a:xfrm>
            <a:off x="7374509" y="4044662"/>
            <a:ext cx="292200" cy="600"/>
          </a:xfrm>
          <a:prstGeom prst="straightConnector1">
            <a:avLst/>
          </a:prstGeom>
          <a:solidFill>
            <a:schemeClr val="accent6"/>
          </a:solidFill>
          <a:ln w="12700" cap="flat" cmpd="sng">
            <a:solidFill>
              <a:schemeClr val="accent3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14" name="Google Shape;114;p6"/>
          <p:cNvSpPr/>
          <p:nvPr/>
        </p:nvSpPr>
        <p:spPr>
          <a:xfrm>
            <a:off x="9222022" y="3660958"/>
            <a:ext cx="1263027" cy="76889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Participants view data in VDR</a:t>
            </a:r>
            <a:endParaRPr sz="9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115" name="Google Shape;115;p6"/>
          <p:cNvCxnSpPr>
            <a:stCxn id="112" idx="3"/>
            <a:endCxn id="114" idx="1"/>
          </p:cNvCxnSpPr>
          <p:nvPr/>
        </p:nvCxnSpPr>
        <p:spPr>
          <a:xfrm>
            <a:off x="8929779" y="4045406"/>
            <a:ext cx="292200" cy="0"/>
          </a:xfrm>
          <a:prstGeom prst="straightConnector1">
            <a:avLst/>
          </a:prstGeom>
          <a:solidFill>
            <a:schemeClr val="accent6"/>
          </a:solidFill>
          <a:ln w="12700" cap="flat" cmpd="sng">
            <a:solidFill>
              <a:schemeClr val="accent3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16" name="Google Shape;116;p6"/>
          <p:cNvSpPr/>
          <p:nvPr/>
        </p:nvSpPr>
        <p:spPr>
          <a:xfrm>
            <a:off x="10777291" y="3661932"/>
            <a:ext cx="576509" cy="767921"/>
          </a:xfrm>
          <a:prstGeom prst="flowChartOffpageConnector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9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7" name="Google Shape;117;p6"/>
          <p:cNvSpPr txBox="1"/>
          <p:nvPr/>
        </p:nvSpPr>
        <p:spPr>
          <a:xfrm>
            <a:off x="4914446" y="3606939"/>
            <a:ext cx="826585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Category 2</a:t>
            </a:r>
            <a:endParaRPr sz="900" b="0" i="0" u="none" strike="noStrike" cap="none" dirty="0">
              <a:solidFill>
                <a:schemeClr val="accent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8" name="Google Shape;118;p6"/>
          <p:cNvSpPr/>
          <p:nvPr/>
        </p:nvSpPr>
        <p:spPr>
          <a:xfrm>
            <a:off x="4008837" y="4697473"/>
            <a:ext cx="1363534" cy="812615"/>
          </a:xfrm>
          <a:prstGeom prst="flowChartDecision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Needed outside of AU?</a:t>
            </a:r>
            <a:endParaRPr sz="9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119" name="Google Shape;119;p6"/>
          <p:cNvCxnSpPr>
            <a:stCxn id="107" idx="2"/>
            <a:endCxn id="118" idx="0"/>
          </p:cNvCxnSpPr>
          <p:nvPr/>
        </p:nvCxnSpPr>
        <p:spPr>
          <a:xfrm>
            <a:off x="4690604" y="4450970"/>
            <a:ext cx="0" cy="246600"/>
          </a:xfrm>
          <a:prstGeom prst="straightConnector1">
            <a:avLst/>
          </a:prstGeom>
          <a:solidFill>
            <a:schemeClr val="accent6"/>
          </a:solidFill>
          <a:ln w="12700" cap="flat" cmpd="sng">
            <a:solidFill>
              <a:schemeClr val="accent2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20" name="Google Shape;120;p6"/>
          <p:cNvSpPr txBox="1"/>
          <p:nvPr/>
        </p:nvSpPr>
        <p:spPr>
          <a:xfrm>
            <a:off x="3878201" y="4504972"/>
            <a:ext cx="826585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Category 1</a:t>
            </a:r>
            <a:endParaRPr sz="900" b="0" i="0" u="none" strike="noStrike" cap="none" dirty="0">
              <a:solidFill>
                <a:schemeClr val="accent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1" name="Google Shape;121;p6"/>
          <p:cNvSpPr/>
          <p:nvPr/>
        </p:nvSpPr>
        <p:spPr>
          <a:xfrm>
            <a:off x="5664614" y="4758574"/>
            <a:ext cx="1709895" cy="69041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AU to redact or to request redacted copy that can be treated as Category 2 updates DD Log</a:t>
            </a:r>
            <a:endParaRPr sz="9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122" name="Google Shape;122;p6"/>
          <p:cNvCxnSpPr>
            <a:stCxn id="118" idx="3"/>
            <a:endCxn id="121" idx="1"/>
          </p:cNvCxnSpPr>
          <p:nvPr/>
        </p:nvCxnSpPr>
        <p:spPr>
          <a:xfrm>
            <a:off x="5372371" y="5103781"/>
            <a:ext cx="292200" cy="0"/>
          </a:xfrm>
          <a:prstGeom prst="straightConnector1">
            <a:avLst/>
          </a:prstGeom>
          <a:solidFill>
            <a:schemeClr val="accent6"/>
          </a:solidFill>
          <a:ln w="12700" cap="flat" cmpd="sng">
            <a:solidFill>
              <a:schemeClr val="accent2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23" name="Google Shape;123;p6"/>
          <p:cNvSpPr txBox="1"/>
          <p:nvPr/>
        </p:nvSpPr>
        <p:spPr>
          <a:xfrm>
            <a:off x="5298466" y="4861060"/>
            <a:ext cx="366148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Yes</a:t>
            </a:r>
            <a:endParaRPr sz="900" b="0" i="0" u="none" strike="noStrike" cap="none" dirty="0">
              <a:solidFill>
                <a:schemeClr val="accent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4" name="Google Shape;124;p6"/>
          <p:cNvSpPr/>
          <p:nvPr/>
        </p:nvSpPr>
        <p:spPr>
          <a:xfrm>
            <a:off x="5664614" y="5828282"/>
            <a:ext cx="1709895" cy="69041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AU to update DD Log only. Materials will be viewed only in Acquiree Data Room</a:t>
            </a:r>
            <a:endParaRPr sz="9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125" name="Google Shape;125;p6"/>
          <p:cNvCxnSpPr>
            <a:stCxn id="118" idx="2"/>
            <a:endCxn id="124" idx="1"/>
          </p:cNvCxnSpPr>
          <p:nvPr/>
        </p:nvCxnSpPr>
        <p:spPr>
          <a:xfrm rot="-5400000" flipH="1">
            <a:off x="4846004" y="5354688"/>
            <a:ext cx="663300" cy="974100"/>
          </a:xfrm>
          <a:prstGeom prst="bentConnector2">
            <a:avLst/>
          </a:prstGeom>
          <a:solidFill>
            <a:schemeClr val="accent6"/>
          </a:solidFill>
          <a:ln w="12700" cap="flat" cmpd="sng">
            <a:solidFill>
              <a:schemeClr val="accent2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26" name="Google Shape;126;p6"/>
          <p:cNvSpPr txBox="1"/>
          <p:nvPr/>
        </p:nvSpPr>
        <p:spPr>
          <a:xfrm>
            <a:off x="5318792" y="5947812"/>
            <a:ext cx="345822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</a:t>
            </a:r>
            <a:endParaRPr sz="900" b="0" i="0" u="none" strike="noStrike" cap="none" dirty="0">
              <a:solidFill>
                <a:schemeClr val="accent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127" name="Google Shape;127;p6"/>
          <p:cNvCxnSpPr>
            <a:stCxn id="121" idx="2"/>
            <a:endCxn id="105" idx="2"/>
          </p:cNvCxnSpPr>
          <p:nvPr/>
        </p:nvCxnSpPr>
        <p:spPr>
          <a:xfrm rot="5400000" flipH="1">
            <a:off x="3512512" y="2441936"/>
            <a:ext cx="1019100" cy="4995000"/>
          </a:xfrm>
          <a:prstGeom prst="bentConnector3">
            <a:avLst>
              <a:gd name="adj1" fmla="val -22432"/>
            </a:avLst>
          </a:prstGeom>
          <a:solidFill>
            <a:schemeClr val="accent6"/>
          </a:solidFill>
          <a:ln w="12700" cap="flat" cmpd="sng">
            <a:solidFill>
              <a:schemeClr val="accent3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28" name="Google Shape;128;p6"/>
          <p:cNvCxnSpPr>
            <a:stCxn id="114" idx="3"/>
            <a:endCxn id="116" idx="1"/>
          </p:cNvCxnSpPr>
          <p:nvPr/>
        </p:nvCxnSpPr>
        <p:spPr>
          <a:xfrm>
            <a:off x="10485049" y="4045406"/>
            <a:ext cx="292200" cy="600"/>
          </a:xfrm>
          <a:prstGeom prst="straightConnector1">
            <a:avLst/>
          </a:prstGeom>
          <a:solidFill>
            <a:schemeClr val="accent6"/>
          </a:solidFill>
          <a:ln w="12700" cap="flat" cmpd="sng">
            <a:solidFill>
              <a:schemeClr val="accent2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29" name="Google Shape;129;p6"/>
          <p:cNvSpPr txBox="1"/>
          <p:nvPr/>
        </p:nvSpPr>
        <p:spPr>
          <a:xfrm>
            <a:off x="10188376" y="4511892"/>
            <a:ext cx="88558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0" i="0" u="none" strike="noStrike" cap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Hard copy exception</a:t>
            </a:r>
            <a:endParaRPr sz="900" b="0" i="0" u="none" strike="noStrike" cap="none" dirty="0">
              <a:solidFill>
                <a:schemeClr val="accent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0" name="Google Shape;130;p6"/>
          <p:cNvSpPr txBox="1"/>
          <p:nvPr/>
        </p:nvSpPr>
        <p:spPr>
          <a:xfrm>
            <a:off x="838200" y="3258981"/>
            <a:ext cx="1651000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Acquirer</a:t>
            </a:r>
            <a:endParaRPr sz="14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1" name="Google Shape;131;p6"/>
          <p:cNvSpPr txBox="1">
            <a:spLocks noGrp="1"/>
          </p:cNvSpPr>
          <p:nvPr>
            <p:ph type="sldNum" idx="12"/>
          </p:nvPr>
        </p:nvSpPr>
        <p:spPr>
          <a:xfrm>
            <a:off x="86106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7"/>
          <p:cNvSpPr/>
          <p:nvPr/>
        </p:nvSpPr>
        <p:spPr>
          <a:xfrm>
            <a:off x="1" y="2497666"/>
            <a:ext cx="12192000" cy="9313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7" name="Google Shape;137;p7"/>
          <p:cNvSpPr/>
          <p:nvPr/>
        </p:nvSpPr>
        <p:spPr>
          <a:xfrm>
            <a:off x="0" y="3429000"/>
            <a:ext cx="12192000" cy="2712372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8" name="Google Shape;138;p7"/>
          <p:cNvSpPr txBox="1">
            <a:spLocks noGrp="1"/>
          </p:cNvSpPr>
          <p:nvPr>
            <p:ph type="title"/>
          </p:nvPr>
        </p:nvSpPr>
        <p:spPr>
          <a:xfrm>
            <a:off x="838200" y="716628"/>
            <a:ext cx="10515600" cy="59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None/>
            </a:pPr>
            <a:r>
              <a:rPr lang="en-US" sz="2400" b="0" dirty="0"/>
              <a:t>Due Diligence </a:t>
            </a:r>
            <a:br>
              <a:rPr lang="en-US" sz="2400" dirty="0"/>
            </a:br>
            <a:r>
              <a:rPr lang="en-US" sz="4800" dirty="0">
                <a:solidFill>
                  <a:schemeClr val="accent4"/>
                </a:solidFill>
              </a:rPr>
              <a:t>Meetings</a:t>
            </a:r>
            <a:endParaRPr dirty="0"/>
          </a:p>
        </p:txBody>
      </p:sp>
      <p:sp>
        <p:nvSpPr>
          <p:cNvPr id="139" name="Google Shape;139;p7"/>
          <p:cNvSpPr txBox="1"/>
          <p:nvPr/>
        </p:nvSpPr>
        <p:spPr>
          <a:xfrm>
            <a:off x="865258" y="3642581"/>
            <a:ext cx="3958533" cy="22852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Calibri"/>
              <a:buAutoNum type="arabicPeriod"/>
            </a:pPr>
            <a:r>
              <a:rPr lang="en-US" sz="14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People/Organization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Calibri"/>
              <a:buAutoNum type="arabicPeriod"/>
            </a:pPr>
            <a:r>
              <a:rPr lang="en-US" sz="14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Capabilities 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Calibri"/>
              <a:buAutoNum type="arabicPeriod"/>
            </a:pPr>
            <a:r>
              <a:rPr lang="en-US" sz="14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Volume, Capacity, Measurements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Calibri"/>
              <a:buAutoNum type="arabicPeriod"/>
            </a:pPr>
            <a:r>
              <a:rPr lang="en-US" sz="14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Catalogue of Products and Services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Calibri"/>
              <a:buAutoNum type="arabicPeriod"/>
            </a:pPr>
            <a:r>
              <a:rPr lang="en-US" sz="14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Processes and SOPs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3F3F3F"/>
              </a:buClr>
              <a:buSzPts val="1400"/>
              <a:buFont typeface="Calibri"/>
              <a:buAutoNum type="arabicPeriod"/>
            </a:pPr>
            <a:r>
              <a:rPr lang="en-US" sz="14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Controls, Quality, Assurance</a:t>
            </a:r>
            <a:endParaRPr dirty="0"/>
          </a:p>
        </p:txBody>
      </p:sp>
      <p:sp>
        <p:nvSpPr>
          <p:cNvPr id="140" name="Google Shape;140;p7"/>
          <p:cNvSpPr txBox="1"/>
          <p:nvPr/>
        </p:nvSpPr>
        <p:spPr>
          <a:xfrm>
            <a:off x="5689049" y="3642581"/>
            <a:ext cx="3958533" cy="1915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Calibri"/>
              <a:buAutoNum type="arabicPeriod" startAt="7"/>
            </a:pPr>
            <a:r>
              <a:rPr lang="en-US" sz="14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Strategy/Initiatives/Projects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Calibri"/>
              <a:buAutoNum type="arabicPeriod" startAt="7"/>
            </a:pPr>
            <a:r>
              <a:rPr lang="en-US" sz="14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Budget, Costs, Spend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Calibri"/>
              <a:buAutoNum type="arabicPeriod" startAt="7"/>
            </a:pPr>
            <a:r>
              <a:rPr lang="en-US" sz="14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Commitments and Contracts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Calibri"/>
              <a:buAutoNum type="arabicPeriod" startAt="7"/>
            </a:pPr>
            <a:r>
              <a:rPr lang="en-US" sz="14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Technology/Automation/Tools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3F3F3F"/>
              </a:buClr>
              <a:buSzPts val="1400"/>
              <a:buFont typeface="Calibri"/>
              <a:buAutoNum type="arabicPeriod" startAt="7"/>
            </a:pPr>
            <a:r>
              <a:rPr lang="en-US" sz="14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Function-Specific Items</a:t>
            </a:r>
            <a:endParaRPr dirty="0"/>
          </a:p>
        </p:txBody>
      </p:sp>
      <p:grpSp>
        <p:nvGrpSpPr>
          <p:cNvPr id="141" name="Google Shape;141;p7"/>
          <p:cNvGrpSpPr/>
          <p:nvPr/>
        </p:nvGrpSpPr>
        <p:grpSpPr>
          <a:xfrm>
            <a:off x="865258" y="2673894"/>
            <a:ext cx="5230742" cy="578876"/>
            <a:chOff x="865258" y="2633133"/>
            <a:chExt cx="5230742" cy="578876"/>
          </a:xfrm>
        </p:grpSpPr>
        <p:sp>
          <p:nvSpPr>
            <p:cNvPr id="142" name="Google Shape;142;p7"/>
            <p:cNvSpPr txBox="1"/>
            <p:nvPr/>
          </p:nvSpPr>
          <p:spPr>
            <a:xfrm>
              <a:off x="865258" y="2835013"/>
              <a:ext cx="5230742" cy="3769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2000"/>
                <a:buFont typeface="Arial"/>
                <a:buNone/>
              </a:pPr>
              <a:r>
                <a:rPr lang="en-US" sz="2000" b="1" i="0" u="none" strike="noStrike" cap="none" dirty="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Q&amp;A Guided Conversation </a:t>
              </a:r>
              <a:endParaRPr sz="20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43" name="Google Shape;143;p7"/>
            <p:cNvSpPr txBox="1"/>
            <p:nvPr/>
          </p:nvSpPr>
          <p:spPr>
            <a:xfrm>
              <a:off x="865258" y="2633133"/>
              <a:ext cx="5230742" cy="284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400"/>
                <a:buFont typeface="Arial"/>
                <a:buNone/>
              </a:pPr>
              <a:r>
                <a:rPr lang="en-US" sz="1400" b="0" i="0" u="none" strike="noStrike" cap="none" dirty="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Approximately Two 2 Hour Sessions per Function</a:t>
              </a:r>
              <a:endParaRPr sz="20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44" name="Google Shape;144;p7"/>
          <p:cNvSpPr txBox="1">
            <a:spLocks noGrp="1"/>
          </p:cNvSpPr>
          <p:nvPr>
            <p:ph type="sldNum" idx="12"/>
          </p:nvPr>
        </p:nvSpPr>
        <p:spPr>
          <a:xfrm>
            <a:off x="86106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8" descr="Women working from home"/>
          <p:cNvPicPr preferRelativeResize="0"/>
          <p:nvPr/>
        </p:nvPicPr>
        <p:blipFill rotWithShape="1">
          <a:blip r:embed="rId3">
            <a:alphaModFix/>
          </a:blip>
          <a:srcRect l="25656" t="57134" r="38433" b="-10047"/>
          <a:stretch/>
        </p:blipFill>
        <p:spPr>
          <a:xfrm flipH="1">
            <a:off x="4564464" y="0"/>
            <a:ext cx="3430879" cy="3375154"/>
          </a:xfrm>
          <a:custGeom>
            <a:avLst/>
            <a:gdLst/>
            <a:ahLst/>
            <a:cxnLst/>
            <a:rect l="l" t="t" r="r" b="b"/>
            <a:pathLst>
              <a:path w="3430879" h="3375154" extrusionOk="0">
                <a:moveTo>
                  <a:pt x="3430879" y="0"/>
                </a:moveTo>
                <a:lnTo>
                  <a:pt x="1726932" y="0"/>
                </a:lnTo>
                <a:lnTo>
                  <a:pt x="0" y="3375154"/>
                </a:lnTo>
                <a:lnTo>
                  <a:pt x="1704170" y="3375154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150" name="Google Shape;150;p8"/>
          <p:cNvSpPr/>
          <p:nvPr/>
        </p:nvSpPr>
        <p:spPr>
          <a:xfrm>
            <a:off x="-1" y="2497666"/>
            <a:ext cx="9553903" cy="3404184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51" name="Google Shape;151;p8" descr="Light bulb over people discussing"/>
          <p:cNvPicPr preferRelativeResize="0"/>
          <p:nvPr/>
        </p:nvPicPr>
        <p:blipFill rotWithShape="1">
          <a:blip r:embed="rId4">
            <a:alphaModFix/>
          </a:blip>
          <a:srcRect l="27903" r="-5208"/>
          <a:stretch/>
        </p:blipFill>
        <p:spPr>
          <a:xfrm>
            <a:off x="7551315" y="2497666"/>
            <a:ext cx="5056100" cy="4360334"/>
          </a:xfrm>
          <a:custGeom>
            <a:avLst/>
            <a:gdLst/>
            <a:ahLst/>
            <a:cxnLst/>
            <a:rect l="l" t="t" r="r" b="b"/>
            <a:pathLst>
              <a:path w="4998508" h="4310667" extrusionOk="0">
                <a:moveTo>
                  <a:pt x="0" y="0"/>
                </a:moveTo>
                <a:lnTo>
                  <a:pt x="2046519" y="0"/>
                </a:lnTo>
                <a:lnTo>
                  <a:pt x="4251831" y="4310666"/>
                </a:lnTo>
                <a:lnTo>
                  <a:pt x="4998507" y="4310666"/>
                </a:lnTo>
                <a:lnTo>
                  <a:pt x="4998508" y="4310667"/>
                </a:lnTo>
                <a:lnTo>
                  <a:pt x="2250749" y="4310667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152" name="Google Shape;152;p8"/>
          <p:cNvSpPr/>
          <p:nvPr/>
        </p:nvSpPr>
        <p:spPr>
          <a:xfrm>
            <a:off x="6239289" y="0"/>
            <a:ext cx="4742622" cy="6858000"/>
          </a:xfrm>
          <a:custGeom>
            <a:avLst/>
            <a:gdLst/>
            <a:ahLst/>
            <a:cxnLst/>
            <a:rect l="l" t="t" r="r" b="b"/>
            <a:pathLst>
              <a:path w="4742622" h="6858000" extrusionOk="0">
                <a:moveTo>
                  <a:pt x="0" y="0"/>
                </a:moveTo>
                <a:lnTo>
                  <a:pt x="1234109" y="0"/>
                </a:lnTo>
                <a:lnTo>
                  <a:pt x="4742622" y="6858000"/>
                </a:lnTo>
                <a:lnTo>
                  <a:pt x="3508513" y="6858000"/>
                </a:lnTo>
                <a:close/>
              </a:path>
            </a:pathLst>
          </a:custGeom>
          <a:solidFill>
            <a:schemeClr val="accent6">
              <a:alpha val="2196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3" name="Google Shape;153;p8"/>
          <p:cNvSpPr txBox="1">
            <a:spLocks noGrp="1"/>
          </p:cNvSpPr>
          <p:nvPr>
            <p:ph type="title"/>
          </p:nvPr>
        </p:nvSpPr>
        <p:spPr>
          <a:xfrm>
            <a:off x="838200" y="716628"/>
            <a:ext cx="10515600" cy="59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None/>
            </a:pPr>
            <a:r>
              <a:rPr lang="en-US" sz="2400" b="0" dirty="0"/>
              <a:t>Due Diligence</a:t>
            </a:r>
            <a:br>
              <a:rPr lang="en-US" dirty="0"/>
            </a:br>
            <a:r>
              <a:rPr lang="en-US" sz="4800" dirty="0">
                <a:solidFill>
                  <a:schemeClr val="accent4"/>
                </a:solidFill>
              </a:rPr>
              <a:t>Next Steps</a:t>
            </a:r>
            <a:endParaRPr dirty="0"/>
          </a:p>
        </p:txBody>
      </p:sp>
      <p:sp>
        <p:nvSpPr>
          <p:cNvPr id="154" name="Google Shape;154;p8"/>
          <p:cNvSpPr txBox="1">
            <a:spLocks noGrp="1"/>
          </p:cNvSpPr>
          <p:nvPr>
            <p:ph type="body" idx="1"/>
          </p:nvPr>
        </p:nvSpPr>
        <p:spPr>
          <a:xfrm>
            <a:off x="838200" y="2687821"/>
            <a:ext cx="6675783" cy="3023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sp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Calibri"/>
              <a:buAutoNum type="arabicPeriod"/>
            </a:pPr>
            <a:r>
              <a:rPr lang="en-US" dirty="0"/>
              <a:t>Executive Alignment Discussions				</a:t>
            </a:r>
            <a:endParaRPr dirty="0"/>
          </a:p>
          <a:p>
            <a:pPr marL="34290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Calibri"/>
              <a:buAutoNum type="arabicPeriod"/>
            </a:pPr>
            <a:r>
              <a:rPr lang="en-US" dirty="0"/>
              <a:t>Workstream Lead Identification				</a:t>
            </a:r>
            <a:endParaRPr dirty="0"/>
          </a:p>
          <a:p>
            <a:pPr marL="34290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Calibri"/>
              <a:buAutoNum type="arabicPeriod"/>
            </a:pPr>
            <a:r>
              <a:rPr lang="en-US" dirty="0"/>
              <a:t>Schedule Functional Sessions				</a:t>
            </a:r>
            <a:endParaRPr dirty="0"/>
          </a:p>
          <a:p>
            <a:pPr marL="34290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Calibri"/>
              <a:buAutoNum type="arabicPeriod"/>
            </a:pPr>
            <a:r>
              <a:rPr lang="en-US" dirty="0"/>
              <a:t>Conduct Functional Due Diligence				</a:t>
            </a:r>
            <a:endParaRPr dirty="0"/>
          </a:p>
          <a:p>
            <a:pPr marL="34290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Calibri"/>
              <a:buAutoNum type="arabicPeriod"/>
            </a:pPr>
            <a:r>
              <a:rPr lang="en-US" dirty="0"/>
              <a:t>Diligence Readout					</a:t>
            </a:r>
            <a:endParaRPr dirty="0"/>
          </a:p>
          <a:p>
            <a:pPr marL="34290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Calibri"/>
              <a:buAutoNum type="arabicPeriod"/>
            </a:pPr>
            <a:r>
              <a:rPr lang="en-US" dirty="0"/>
              <a:t>Conduct IMO Kickoff (Roles, Responsibilities, Work)		</a:t>
            </a:r>
            <a:endParaRPr dirty="0"/>
          </a:p>
          <a:p>
            <a:pPr marL="34290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Calibri"/>
              <a:buAutoNum type="arabicPeriod"/>
            </a:pPr>
            <a:r>
              <a:rPr lang="en-US" dirty="0"/>
              <a:t>Develop Charters</a:t>
            </a:r>
            <a:endParaRPr dirty="0"/>
          </a:p>
          <a:p>
            <a:pPr marL="34290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3F3F3F"/>
              </a:buClr>
              <a:buSzPts val="1400"/>
              <a:buFont typeface="Calibri"/>
              <a:buAutoNum type="arabicPeriod"/>
            </a:pPr>
            <a:r>
              <a:rPr lang="en-US" dirty="0"/>
              <a:t>Create Integration Roadmap				</a:t>
            </a:r>
            <a:endParaRPr dirty="0"/>
          </a:p>
        </p:txBody>
      </p:sp>
      <p:sp>
        <p:nvSpPr>
          <p:cNvPr id="155" name="Google Shape;155;p8"/>
          <p:cNvSpPr txBox="1">
            <a:spLocks noGrp="1"/>
          </p:cNvSpPr>
          <p:nvPr>
            <p:ph type="sldNum" idx="12"/>
          </p:nvPr>
        </p:nvSpPr>
        <p:spPr>
          <a:xfrm>
            <a:off x="86106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9" descr="Business meeting behind a glass wall"/>
          <p:cNvPicPr preferRelativeResize="0"/>
          <p:nvPr/>
        </p:nvPicPr>
        <p:blipFill rotWithShape="1">
          <a:blip r:embed="rId3">
            <a:alphaModFix/>
          </a:blip>
          <a:srcRect l="20807" t="14408" r="13726" b="4711"/>
          <a:stretch/>
        </p:blipFill>
        <p:spPr>
          <a:xfrm>
            <a:off x="0" y="0"/>
            <a:ext cx="8328791" cy="6858000"/>
          </a:xfrm>
          <a:custGeom>
            <a:avLst/>
            <a:gdLst/>
            <a:ahLst/>
            <a:cxnLst/>
            <a:rect l="l" t="t" r="r" b="b"/>
            <a:pathLst>
              <a:path w="5088369" h="4189809" extrusionOk="0">
                <a:moveTo>
                  <a:pt x="0" y="0"/>
                </a:moveTo>
                <a:lnTo>
                  <a:pt x="5088369" y="0"/>
                </a:lnTo>
                <a:lnTo>
                  <a:pt x="2944887" y="4189809"/>
                </a:lnTo>
                <a:lnTo>
                  <a:pt x="0" y="4189809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162" name="Google Shape;162;p9"/>
          <p:cNvSpPr/>
          <p:nvPr/>
        </p:nvSpPr>
        <p:spPr>
          <a:xfrm rot="10800000" flipH="1">
            <a:off x="0" y="0"/>
            <a:ext cx="8687772" cy="6858000"/>
          </a:xfrm>
          <a:custGeom>
            <a:avLst/>
            <a:gdLst/>
            <a:ahLst/>
            <a:cxnLst/>
            <a:rect l="l" t="t" r="r" b="b"/>
            <a:pathLst>
              <a:path w="8687772" h="6858000" extrusionOk="0">
                <a:moveTo>
                  <a:pt x="5179259" y="0"/>
                </a:moveTo>
                <a:lnTo>
                  <a:pt x="0" y="0"/>
                </a:lnTo>
                <a:lnTo>
                  <a:pt x="0" y="6858000"/>
                </a:lnTo>
                <a:lnTo>
                  <a:pt x="111787" y="6858000"/>
                </a:lnTo>
                <a:lnTo>
                  <a:pt x="2005241" y="6858000"/>
                </a:lnTo>
                <a:lnTo>
                  <a:pt x="3751920" y="6858000"/>
                </a:lnTo>
                <a:lnTo>
                  <a:pt x="6941094" y="6858000"/>
                </a:lnTo>
                <a:lnTo>
                  <a:pt x="8687772" y="6858000"/>
                </a:lnTo>
                <a:close/>
              </a:path>
            </a:pathLst>
          </a:custGeom>
          <a:solidFill>
            <a:schemeClr val="accent6">
              <a:alpha val="2196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3" name="Google Shape;163;p9"/>
          <p:cNvSpPr txBox="1">
            <a:spLocks noGrp="1"/>
          </p:cNvSpPr>
          <p:nvPr>
            <p:ph type="title"/>
          </p:nvPr>
        </p:nvSpPr>
        <p:spPr>
          <a:xfrm>
            <a:off x="838200" y="5075093"/>
            <a:ext cx="3694043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ctr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r>
              <a:rPr lang="en-US" sz="6000" b="1" dirty="0"/>
              <a:t>thank you</a:t>
            </a:r>
            <a:endParaRPr dirty="0"/>
          </a:p>
        </p:txBody>
      </p:sp>
      <p:grpSp>
        <p:nvGrpSpPr>
          <p:cNvPr id="164" name="Google Shape;164;p9"/>
          <p:cNvGrpSpPr/>
          <p:nvPr/>
        </p:nvGrpSpPr>
        <p:grpSpPr>
          <a:xfrm>
            <a:off x="7123555" y="4242107"/>
            <a:ext cx="4416365" cy="1756316"/>
            <a:chOff x="7123986" y="4242107"/>
            <a:chExt cx="4416365" cy="1756316"/>
          </a:xfrm>
        </p:grpSpPr>
        <p:sp>
          <p:nvSpPr>
            <p:cNvPr id="165" name="Google Shape;165;p9"/>
            <p:cNvSpPr/>
            <p:nvPr/>
          </p:nvSpPr>
          <p:spPr>
            <a:xfrm>
              <a:off x="7123986" y="4242107"/>
              <a:ext cx="4416365" cy="4908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0" i="0" u="none" strike="noStrike" cap="none" dirty="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contact us</a:t>
              </a:r>
              <a:endParaRPr sz="1600" b="0" i="0" u="none" strike="noStrike" cap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66" name="Google Shape;166;p9"/>
            <p:cNvSpPr/>
            <p:nvPr/>
          </p:nvSpPr>
          <p:spPr>
            <a:xfrm>
              <a:off x="8350719" y="4829477"/>
              <a:ext cx="490809" cy="490809"/>
            </a:xfrm>
            <a:prstGeom prst="ellipse">
              <a:avLst/>
            </a:prstGeom>
            <a:solidFill>
              <a:srgbClr val="F6D9D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1" i="0" u="none" strike="noStrike" cap="none" dirty="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pic>
          <p:nvPicPr>
            <p:cNvPr id="167" name="Google Shape;167;p9" descr="Envelope outline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455741" y="4925296"/>
              <a:ext cx="299170" cy="29917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8" name="Google Shape;168;p9"/>
            <p:cNvSpPr/>
            <p:nvPr/>
          </p:nvSpPr>
          <p:spPr>
            <a:xfrm>
              <a:off x="9835718" y="4846487"/>
              <a:ext cx="490809" cy="490809"/>
            </a:xfrm>
            <a:prstGeom prst="ellipse">
              <a:avLst/>
            </a:prstGeom>
            <a:solidFill>
              <a:srgbClr val="F2C6B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1" i="0" u="none" strike="noStrike" cap="none" dirty="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pic>
          <p:nvPicPr>
            <p:cNvPr id="169" name="Google Shape;169;p9" descr="@ outline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9914600" y="4925368"/>
              <a:ext cx="333046" cy="33304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0" name="Google Shape;170;p9"/>
            <p:cNvSpPr/>
            <p:nvPr/>
          </p:nvSpPr>
          <p:spPr>
            <a:xfrm>
              <a:off x="7814453" y="5507614"/>
              <a:ext cx="1593156" cy="4908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 b="0" i="0" u="none" strike="noStrike" cap="none" dirty="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email</a:t>
              </a:r>
              <a:endParaRPr dirty="0"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0" b="1" i="0" strike="noStrike" cap="none" dirty="0">
                  <a:solidFill>
                    <a:schemeClr val="accent3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 inquiries@MandAPlaybook.com</a:t>
              </a:r>
              <a:endParaRPr dirty="0"/>
            </a:p>
          </p:txBody>
        </p:sp>
        <p:sp>
          <p:nvSpPr>
            <p:cNvPr id="171" name="Google Shape;171;p9"/>
            <p:cNvSpPr/>
            <p:nvPr/>
          </p:nvSpPr>
          <p:spPr>
            <a:xfrm>
              <a:off x="9284544" y="5507614"/>
              <a:ext cx="1593156" cy="4908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 b="0" i="0" u="none" strike="noStrike" cap="none" dirty="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website</a:t>
              </a:r>
              <a:endParaRPr dirty="0"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0" b="1" i="0" u="none" strike="noStrike" cap="none" dirty="0">
                  <a:solidFill>
                    <a:schemeClr val="accent3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MandAPlaybook.com</a:t>
              </a:r>
              <a:endParaRPr dirty="0"/>
            </a:p>
          </p:txBody>
        </p:sp>
      </p:grpSp>
      <p:sp>
        <p:nvSpPr>
          <p:cNvPr id="175" name="Google Shape;175;p9"/>
          <p:cNvSpPr txBox="1">
            <a:spLocks noGrp="1"/>
          </p:cNvSpPr>
          <p:nvPr>
            <p:ph type="sldNum" idx="12"/>
          </p:nvPr>
        </p:nvSpPr>
        <p:spPr>
          <a:xfrm>
            <a:off x="86106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GAS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872E1D"/>
      </a:accent1>
      <a:accent2>
        <a:srgbClr val="0258B2"/>
      </a:accent2>
      <a:accent3>
        <a:srgbClr val="BDBDBD"/>
      </a:accent3>
      <a:accent4>
        <a:srgbClr val="EAA196"/>
      </a:accent4>
      <a:accent5>
        <a:srgbClr val="EC7966"/>
      </a:accent5>
      <a:accent6>
        <a:srgbClr val="B8D4F6"/>
      </a:accent6>
      <a:hlink>
        <a:srgbClr val="8D8D8E"/>
      </a:hlink>
      <a:folHlink>
        <a:srgbClr val="91A0A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578</Words>
  <Application>Microsoft Office PowerPoint</Application>
  <PresentationFormat>Widescreen</PresentationFormat>
  <Paragraphs>129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Century Gothic</vt:lpstr>
      <vt:lpstr>Garamond</vt:lpstr>
      <vt:lpstr>Times New Roman</vt:lpstr>
      <vt:lpstr>Calibri</vt:lpstr>
      <vt:lpstr>Office Theme</vt:lpstr>
      <vt:lpstr>DUE  DILIGENCE  PROCESS  </vt:lpstr>
      <vt:lpstr>Agenda</vt:lpstr>
      <vt:lpstr>Due Diligence  Objectives</vt:lpstr>
      <vt:lpstr>Due Diligence  Definitions</vt:lpstr>
      <vt:lpstr>Due Diligence  Approach</vt:lpstr>
      <vt:lpstr>Due Diligence Data Access Process</vt:lpstr>
      <vt:lpstr>Due Diligence  Meetings</vt:lpstr>
      <vt:lpstr>Due Diligence Next Steps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DUE  DILIGENCE  PROCESS  </dc:title>
  <dc:creator>donna rs</dc:creator>
  <cp:lastModifiedBy>Joseph Aberger</cp:lastModifiedBy>
  <cp:revision>2</cp:revision>
  <dcterms:created xsi:type="dcterms:W3CDTF">2020-02-06T19:13:26Z</dcterms:created>
  <dcterms:modified xsi:type="dcterms:W3CDTF">2026-07-24T21:19:47Z</dcterms:modified>
</cp:coreProperties>
</file>